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8" r:id="rId1"/>
    <p:sldMasterId id="2147485590" r:id="rId2"/>
    <p:sldMasterId id="2147485650" r:id="rId3"/>
  </p:sldMasterIdLst>
  <p:notesMasterIdLst>
    <p:notesMasterId r:id="rId16"/>
  </p:notesMasterIdLst>
  <p:handoutMasterIdLst>
    <p:handoutMasterId r:id="rId17"/>
  </p:handoutMasterIdLst>
  <p:sldIdLst>
    <p:sldId id="411" r:id="rId4"/>
    <p:sldId id="405" r:id="rId5"/>
    <p:sldId id="322" r:id="rId6"/>
    <p:sldId id="323" r:id="rId7"/>
    <p:sldId id="324" r:id="rId8"/>
    <p:sldId id="325" r:id="rId9"/>
    <p:sldId id="326" r:id="rId10"/>
    <p:sldId id="327" r:id="rId11"/>
    <p:sldId id="329" r:id="rId12"/>
    <p:sldId id="331" r:id="rId13"/>
    <p:sldId id="333" r:id="rId14"/>
    <p:sldId id="336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0754DA11-FA22-1649-8523-41AADF2B03A2}">
          <p14:sldIdLst>
            <p14:sldId id="411"/>
            <p14:sldId id="405"/>
            <p14:sldId id="322"/>
            <p14:sldId id="323"/>
            <p14:sldId id="324"/>
            <p14:sldId id="325"/>
            <p14:sldId id="326"/>
            <p14:sldId id="327"/>
            <p14:sldId id="329"/>
            <p14:sldId id="331"/>
            <p14:sldId id="333"/>
            <p14:sldId id="3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78857" autoAdjust="0"/>
  </p:normalViewPr>
  <p:slideViewPr>
    <p:cSldViewPr>
      <p:cViewPr>
        <p:scale>
          <a:sx n="94" d="100"/>
          <a:sy n="94" d="100"/>
        </p:scale>
        <p:origin x="-8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45E8B3E-DDF2-6342-9A12-66A42E43066B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E788C6EE-6C96-F34F-86CB-5F1DF967D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1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AE895F4-CE71-A44C-8BEB-BEB112CD7D0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9ADE29F-9B7A-C446-B9D1-18D8653E4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5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Cambria" pitchFamily="18" charset="0"/>
              </a:rPr>
              <a:t>(See also </a:t>
            </a:r>
            <a:r>
              <a:rPr lang="en-US" sz="1200" i="1" dirty="0" smtClean="0">
                <a:latin typeface="Cambria" pitchFamily="18" charset="0"/>
              </a:rPr>
              <a:t>The Desire of Ages, </a:t>
            </a:r>
            <a:r>
              <a:rPr lang="en-US" sz="1200" dirty="0" smtClean="0">
                <a:latin typeface="Cambria" pitchFamily="18" charset="0"/>
              </a:rPr>
              <a:t>pp. 716-722)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E29F-9B7A-C446-B9D1-18D8653E4A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7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0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4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F970-776C-4482-8AEE-F24B4BE6C7BD}" type="datetimeFigureOut">
              <a:rPr lang="en-US" smtClean="0"/>
              <a:pPr/>
              <a:t>3/10/14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E905A-D255-48E3-8ED0-24F166D12DE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640x920_iGiveSDA EDITED smaller heart cmyk copy.png"/>
          <p:cNvPicPr>
            <a:picLocks noChangeAspect="1"/>
          </p:cNvPicPr>
          <p:nvPr userDrawn="1"/>
        </p:nvPicPr>
        <p:blipFill>
          <a:blip r:embed="rId1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102" y="6030311"/>
            <a:ext cx="1359197" cy="5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9" r:id="rId1"/>
    <p:sldLayoutId id="2147485520" r:id="rId2"/>
    <p:sldLayoutId id="2147485521" r:id="rId3"/>
    <p:sldLayoutId id="2147485522" r:id="rId4"/>
    <p:sldLayoutId id="2147485523" r:id="rId5"/>
    <p:sldLayoutId id="2147485524" r:id="rId6"/>
    <p:sldLayoutId id="2147485525" r:id="rId7"/>
    <p:sldLayoutId id="2147485526" r:id="rId8"/>
    <p:sldLayoutId id="2147485527" r:id="rId9"/>
    <p:sldLayoutId id="2147485528" r:id="rId10"/>
    <p:sldLayoutId id="214748552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pic>
        <p:nvPicPr>
          <p:cNvPr id="9" name="Picture 8" descr="640x920_iGiveSDA EDITED smaller heart cmyk copy.png"/>
          <p:cNvPicPr>
            <a:picLocks noChangeAspect="1"/>
          </p:cNvPicPr>
          <p:nvPr userDrawn="1"/>
        </p:nvPicPr>
        <p:blipFill>
          <a:blip r:embed="rId1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102" y="6030311"/>
            <a:ext cx="1359197" cy="533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91" r:id="rId1"/>
    <p:sldLayoutId id="2147485592" r:id="rId2"/>
    <p:sldLayoutId id="2147485593" r:id="rId3"/>
    <p:sldLayoutId id="2147485594" r:id="rId4"/>
    <p:sldLayoutId id="2147485595" r:id="rId5"/>
    <p:sldLayoutId id="2147485596" r:id="rId6"/>
    <p:sldLayoutId id="2147485597" r:id="rId7"/>
    <p:sldLayoutId id="2147485598" r:id="rId8"/>
    <p:sldLayoutId id="2147485599" r:id="rId9"/>
    <p:sldLayoutId id="2147485600" r:id="rId10"/>
    <p:sldLayoutId id="214748560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9E905A-D255-48E3-8ED0-24F166D12DEC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F8F970-776C-4482-8AEE-F24B4BE6C7BD}" type="datetimeFigureOut">
              <a:rPr lang="en-US" smtClean="0">
                <a:solidFill>
                  <a:srgbClr val="DFDCB7"/>
                </a:solidFill>
                <a:latin typeface="Calibri"/>
              </a:rPr>
              <a:pPr/>
              <a:t>3/10/14</a:t>
            </a:fld>
            <a:endParaRPr lang="en-US" dirty="0">
              <a:solidFill>
                <a:srgbClr val="DFDCB7"/>
              </a:solidFill>
              <a:latin typeface="Calibri"/>
            </a:endParaRPr>
          </a:p>
        </p:txBody>
      </p:sp>
      <p:pic>
        <p:nvPicPr>
          <p:cNvPr id="9" name="Picture 8" descr="640x920_iGiveSDA EDITED smaller heart cmyk copy.png"/>
          <p:cNvPicPr>
            <a:picLocks noChangeAspect="1"/>
          </p:cNvPicPr>
          <p:nvPr userDrawn="1"/>
        </p:nvPicPr>
        <p:blipFill>
          <a:blip r:embed="rId1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102" y="6030311"/>
            <a:ext cx="1359197" cy="533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51" r:id="rId1"/>
    <p:sldLayoutId id="2147485652" r:id="rId2"/>
    <p:sldLayoutId id="2147485653" r:id="rId3"/>
    <p:sldLayoutId id="2147485654" r:id="rId4"/>
    <p:sldLayoutId id="2147485655" r:id="rId5"/>
    <p:sldLayoutId id="2147485656" r:id="rId6"/>
    <p:sldLayoutId id="2147485657" r:id="rId7"/>
    <p:sldLayoutId id="2147485658" r:id="rId8"/>
    <p:sldLayoutId id="2147485659" r:id="rId9"/>
    <p:sldLayoutId id="2147485660" r:id="rId10"/>
    <p:sldLayoutId id="2147485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av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1520"/>
            <a:ext cx="7464948" cy="506069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3581400"/>
            <a:ext cx="7007748" cy="1295400"/>
          </a:xfrm>
        </p:spPr>
        <p:txBody>
          <a:bodyPr>
            <a:noAutofit/>
          </a:bodyPr>
          <a:lstStyle/>
          <a:p>
            <a:r>
              <a:rPr lang="en-US" sz="6200" i="1" dirty="0" smtClean="0">
                <a:solidFill>
                  <a:schemeClr val="tx1"/>
                </a:solidFill>
                <a:latin typeface="Cambria" pitchFamily="18" charset="0"/>
              </a:rPr>
              <a:t>The Sanctified Life</a:t>
            </a:r>
            <a:endParaRPr lang="en-US" sz="62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1206" y="5073403"/>
            <a:ext cx="2441594" cy="260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mbria"/>
              </a:rPr>
              <a:t>By Ellen G. White</a:t>
            </a:r>
            <a:endParaRPr lang="en-US" sz="2400" dirty="0">
              <a:solidFill>
                <a:srgbClr val="FFFFFF"/>
              </a:solidFill>
              <a:latin typeface="Cambria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5943600" cy="41148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8. How did Jesus on three other occasions give John a lesson in humility? </a:t>
            </a:r>
            <a:r>
              <a:rPr lang="en-US" sz="3200" dirty="0" smtClean="0">
                <a:latin typeface="Cambria" pitchFamily="18" charset="0"/>
              </a:rPr>
              <a:t>Mark 9:38-40; 10:35-40; Luke 9:51-56.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(pp. 56, 57, 59)</a:t>
            </a:r>
            <a:r>
              <a:rPr lang="en-US" sz="4800" dirty="0" smtClean="0"/>
              <a:t> </a:t>
            </a:r>
            <a:endParaRPr lang="en-US" sz="48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6248400" y="-1594"/>
            <a:ext cx="3737944" cy="7164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609600"/>
            <a:ext cx="5867400" cy="502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/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5300" dirty="0" smtClean="0">
                <a:latin typeface="Cambria" pitchFamily="18" charset="0"/>
              </a:rPr>
              <a:t>9. John and Judas were both students </a:t>
            </a:r>
            <a:br>
              <a:rPr lang="en-US" sz="5300" dirty="0" smtClean="0">
                <a:latin typeface="Cambria" pitchFamily="18" charset="0"/>
              </a:rPr>
            </a:br>
            <a:r>
              <a:rPr lang="en-US" sz="5300" dirty="0" smtClean="0">
                <a:latin typeface="Cambria" pitchFamily="18" charset="0"/>
              </a:rPr>
              <a:t>of Christ. How did </a:t>
            </a:r>
            <a:br>
              <a:rPr lang="en-US" sz="5300" dirty="0" smtClean="0">
                <a:latin typeface="Cambria" pitchFamily="18" charset="0"/>
              </a:rPr>
            </a:br>
            <a:r>
              <a:rPr lang="en-US" sz="5300" dirty="0" smtClean="0">
                <a:latin typeface="Cambria" pitchFamily="18" charset="0"/>
              </a:rPr>
              <a:t>each react differently to what He taught them? </a:t>
            </a:r>
            <a:r>
              <a:rPr lang="en-US" sz="3600" dirty="0" smtClean="0">
                <a:latin typeface="Cambria" pitchFamily="18" charset="0"/>
              </a:rPr>
              <a:t>(pp. 59, 60)</a:t>
            </a:r>
            <a:r>
              <a:rPr lang="en-US" sz="4800" dirty="0" smtClean="0">
                <a:latin typeface="Cambria" pitchFamily="18" charset="0"/>
              </a:rPr>
              <a:t/>
            </a:r>
            <a:br>
              <a:rPr lang="en-US" sz="4800" dirty="0" smtClean="0">
                <a:latin typeface="Cambria" pitchFamily="18" charset="0"/>
              </a:rPr>
            </a:br>
            <a:endParaRPr lang="en-US" sz="48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-838200" y="0"/>
            <a:ext cx="3737944" cy="7164394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5334000" cy="41148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10. John and Judas represent the Christian world. Contrast the two classes. (p. 60)</a:t>
            </a:r>
            <a:endParaRPr lang="en-US" sz="48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6248400" y="0"/>
            <a:ext cx="3737944" cy="7164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228600" y="3178175"/>
            <a:ext cx="9144000" cy="2155825"/>
          </a:xfrm>
        </p:spPr>
        <p:txBody>
          <a:bodyPr>
            <a:noAutofit/>
          </a:bodyPr>
          <a:lstStyle/>
          <a:p>
            <a:pPr algn="ctr"/>
            <a:r>
              <a:rPr lang="en-US" sz="5200" dirty="0" smtClean="0">
                <a:latin typeface="Cambria" pitchFamily="18" charset="0"/>
              </a:rPr>
              <a:t>The Character of John</a:t>
            </a:r>
            <a:br>
              <a:rPr lang="en-US" sz="5200" dirty="0" smtClean="0">
                <a:latin typeface="Cambria" pitchFamily="18" charset="0"/>
              </a:rPr>
            </a:br>
            <a:r>
              <a:rPr lang="en-US" sz="5200" dirty="0" smtClean="0">
                <a:latin typeface="Cambria" pitchFamily="18" charset="0"/>
              </a:rPr>
              <a:t/>
            </a:r>
            <a:br>
              <a:rPr lang="en-US" sz="5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Chapter 7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0" y="-533400"/>
            <a:ext cx="9159240" cy="2966720"/>
          </a:xfrm>
          <a:prstGeom prst="rect">
            <a:avLst/>
          </a:prstGeom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219200"/>
            <a:ext cx="54102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1. How is the personal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relationship of Jesus with John stated?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3600" dirty="0" smtClean="0">
                <a:latin typeface="Cambria" pitchFamily="18" charset="0"/>
              </a:rPr>
              <a:t>(p. 53)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-838200" y="0"/>
            <a:ext cx="3737944" cy="7164394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8229600" cy="3048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2. What special evidences of confidence in John did Jesus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give? </a:t>
            </a:r>
            <a:r>
              <a:rPr lang="en-US" sz="3200" dirty="0" smtClean="0">
                <a:latin typeface="Cambria" pitchFamily="18" charset="0"/>
              </a:rPr>
              <a:t>(p. 53)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0" y="-5334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153400" cy="27432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3. How did John demonstrate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that his religion was practical? </a:t>
            </a:r>
            <a:r>
              <a:rPr lang="en-US" sz="3200" dirty="0" smtClean="0">
                <a:latin typeface="Cambria" pitchFamily="18" charset="0"/>
              </a:rPr>
              <a:t>(p. 54)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-15240" y="45720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5334000" cy="2743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4. What were some of John's natural defects of character? </a:t>
            </a:r>
            <a:r>
              <a:rPr lang="en-US" sz="3600" dirty="0" smtClean="0">
                <a:latin typeface="Cambria" pitchFamily="18" charset="0"/>
              </a:rPr>
              <a:t>(p. 54)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6248400" y="0"/>
            <a:ext cx="3737944" cy="7164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9067800" cy="38862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5. "The depth and fervor of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John's ____________ for his Master was not the____________ of Christ's love for him, but the __________ of that love." </a:t>
            </a:r>
            <a:r>
              <a:rPr lang="en-US" sz="3200" dirty="0" smtClean="0">
                <a:latin typeface="Cambria" pitchFamily="18" charset="0"/>
              </a:rPr>
              <a:t>(p. 54)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0" y="-5334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28600"/>
            <a:ext cx="5791200" cy="56388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6. Our religion should make us ______________ men and _______________ women in all the relations of ______________.”</a:t>
            </a:r>
            <a:r>
              <a:rPr lang="en-US" sz="3200" dirty="0" smtClean="0">
                <a:latin typeface="Cambria" pitchFamily="18" charset="0"/>
              </a:rPr>
              <a:t> (p. 55)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8" r="37727"/>
          <a:stretch/>
        </p:blipFill>
        <p:spPr>
          <a:xfrm>
            <a:off x="-838200" y="0"/>
            <a:ext cx="3737944" cy="7164394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39624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Cambria" pitchFamily="18" charset="0"/>
              </a:rPr>
              <a:t>7. For today: When we are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contending as to who is the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greatest, what can we learn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4800" dirty="0" smtClean="0">
                <a:latin typeface="Cambria" pitchFamily="18" charset="0"/>
              </a:rPr>
              <a:t>from Jesus' lesson on humility? </a:t>
            </a:r>
            <a:br>
              <a:rPr lang="en-US" sz="48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See Mark 9:33-37   (pp. 55, 56)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3" name="Picture 2" descr="leaves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6" b="41746"/>
          <a:stretch/>
        </p:blipFill>
        <p:spPr>
          <a:xfrm>
            <a:off x="-15240" y="4572000"/>
            <a:ext cx="9159240" cy="296672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</TotalTime>
  <Words>142</Words>
  <Application>Microsoft Macintosh PowerPoint</Application>
  <PresentationFormat>On-screen Show (4:3)</PresentationFormat>
  <Paragraphs>15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5_Adjacency</vt:lpstr>
      <vt:lpstr>10_Adjacency</vt:lpstr>
      <vt:lpstr>The Sanctified Life</vt:lpstr>
      <vt:lpstr>The Character of John  Chapter 7</vt:lpstr>
      <vt:lpstr>1. How is the personal  relationship of Jesus with John stated? (p. 53)</vt:lpstr>
      <vt:lpstr>2. What special evidences of confidence in John did Jesus  give? (p. 53)</vt:lpstr>
      <vt:lpstr>3. How did John demonstrate  that his religion was practical? (p. 54)</vt:lpstr>
      <vt:lpstr>4. What were some of John's natural defects of character? (p. 54)</vt:lpstr>
      <vt:lpstr>5. "The depth and fervor of  John's ____________ for his Master was not the____________ of Christ's love for him, but the __________ of that love." (p. 54)</vt:lpstr>
      <vt:lpstr>6. Our religion should make us ______________ men and _______________ women in all the relations of ______________.” (p. 55)</vt:lpstr>
      <vt:lpstr>7. For today: When we are  contending as to who is the  greatest, what can we learn  from Jesus' lesson on humility?  See Mark 9:33-37   (pp. 55, 56)</vt:lpstr>
      <vt:lpstr>8. How did Jesus on three other occasions give John a lesson in humility? Mark 9:38-40; 10:35-40; Luke 9:51-56. (pp. 56, 57, 59) </vt:lpstr>
      <vt:lpstr> 9. John and Judas were both students  of Christ. How did  each react differently to what He taught them? (pp. 59, 60) </vt:lpstr>
      <vt:lpstr>10. John and Judas represent the Christian world. Contrast the two classes. (p. 60)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Sanctified Life By Ellen G. White</dc:title>
  <dc:creator>STETemp</dc:creator>
  <cp:lastModifiedBy>Vanessa Perla</cp:lastModifiedBy>
  <cp:revision>400</cp:revision>
  <cp:lastPrinted>2014-03-10T18:39:37Z</cp:lastPrinted>
  <dcterms:created xsi:type="dcterms:W3CDTF">2013-11-20T17:04:18Z</dcterms:created>
  <dcterms:modified xsi:type="dcterms:W3CDTF">2014-03-10T19:56:39Z</dcterms:modified>
</cp:coreProperties>
</file>