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2" r:id="rId1"/>
  </p:sldMasterIdLst>
  <p:notesMasterIdLst>
    <p:notesMasterId r:id="rId27"/>
  </p:notesMasterIdLst>
  <p:sldIdLst>
    <p:sldId id="256" r:id="rId2"/>
    <p:sldId id="258" r:id="rId3"/>
    <p:sldId id="259" r:id="rId4"/>
    <p:sldId id="260" r:id="rId5"/>
    <p:sldId id="263" r:id="rId6"/>
    <p:sldId id="278" r:id="rId7"/>
    <p:sldId id="264" r:id="rId8"/>
    <p:sldId id="267" r:id="rId9"/>
    <p:sldId id="279" r:id="rId10"/>
    <p:sldId id="280" r:id="rId11"/>
    <p:sldId id="270" r:id="rId12"/>
    <p:sldId id="265" r:id="rId13"/>
    <p:sldId id="271" r:id="rId14"/>
    <p:sldId id="272" r:id="rId15"/>
    <p:sldId id="273" r:id="rId16"/>
    <p:sldId id="281" r:id="rId17"/>
    <p:sldId id="282" r:id="rId18"/>
    <p:sldId id="266" r:id="rId19"/>
    <p:sldId id="275" r:id="rId20"/>
    <p:sldId id="283" r:id="rId21"/>
    <p:sldId id="274" r:id="rId22"/>
    <p:sldId id="276" r:id="rId23"/>
    <p:sldId id="277" r:id="rId24"/>
    <p:sldId id="284" r:id="rId25"/>
    <p:sldId id="28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18" autoAdjust="0"/>
    <p:restoredTop sz="64912"/>
  </p:normalViewPr>
  <p:slideViewPr>
    <p:cSldViewPr snapToGrid="0">
      <p:cViewPr varScale="1">
        <p:scale>
          <a:sx n="61" d="100"/>
          <a:sy n="61" d="100"/>
        </p:scale>
        <p:origin x="216" y="33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B5B59-AD08-614A-8A19-0CC062479E87}" type="datetimeFigureOut">
              <a:rPr lang="en-US" smtClean="0"/>
              <a:t>8/2/18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810FC-A619-2345-91EC-346CA6BF7A5B}" type="slidenum">
              <a:rPr lang="en-US" smtClean="0"/>
              <a:t>‹#›</a:t>
            </a:fld>
            <a:endParaRPr lang="en-US"/>
          </a:p>
        </p:txBody>
      </p:sp>
    </p:spTree>
    <p:extLst>
      <p:ext uri="{BB962C8B-B14F-4D97-AF65-F5344CB8AC3E}">
        <p14:creationId xmlns:p14="http://schemas.microsoft.com/office/powerpoint/2010/main" val="96262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dirty="0"/>
          </a:p>
        </p:txBody>
      </p:sp>
      <p:sp>
        <p:nvSpPr>
          <p:cNvPr id="4" name="Slide Number Placeholder 3"/>
          <p:cNvSpPr>
            <a:spLocks noGrp="1"/>
          </p:cNvSpPr>
          <p:nvPr>
            <p:ph type="sldNum" sz="quarter" idx="10"/>
          </p:nvPr>
        </p:nvSpPr>
        <p:spPr/>
        <p:txBody>
          <a:bodyPr/>
          <a:lstStyle/>
          <a:p>
            <a:fld id="{DF0810FC-A619-2345-91EC-346CA6BF7A5B}" type="slidenum">
              <a:rPr lang="en-US" smtClean="0"/>
              <a:t>6</a:t>
            </a:fld>
            <a:endParaRPr lang="en-US"/>
          </a:p>
        </p:txBody>
      </p:sp>
    </p:spTree>
    <p:extLst>
      <p:ext uri="{BB962C8B-B14F-4D97-AF65-F5344CB8AC3E}">
        <p14:creationId xmlns:p14="http://schemas.microsoft.com/office/powerpoint/2010/main" val="182550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dirty="0"/>
          </a:p>
        </p:txBody>
      </p:sp>
      <p:sp>
        <p:nvSpPr>
          <p:cNvPr id="4" name="Slide Number Placeholder 3"/>
          <p:cNvSpPr>
            <a:spLocks noGrp="1"/>
          </p:cNvSpPr>
          <p:nvPr>
            <p:ph type="sldNum" sz="quarter" idx="10"/>
          </p:nvPr>
        </p:nvSpPr>
        <p:spPr/>
        <p:txBody>
          <a:bodyPr/>
          <a:lstStyle/>
          <a:p>
            <a:fld id="{DF0810FC-A619-2345-91EC-346CA6BF7A5B}" type="slidenum">
              <a:rPr lang="en-US" smtClean="0"/>
              <a:t>8</a:t>
            </a:fld>
            <a:endParaRPr lang="en-US"/>
          </a:p>
        </p:txBody>
      </p:sp>
    </p:spTree>
    <p:extLst>
      <p:ext uri="{BB962C8B-B14F-4D97-AF65-F5344CB8AC3E}">
        <p14:creationId xmlns:p14="http://schemas.microsoft.com/office/powerpoint/2010/main" val="3744582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dirty="0"/>
          </a:p>
        </p:txBody>
      </p:sp>
      <p:sp>
        <p:nvSpPr>
          <p:cNvPr id="4" name="Slide Number Placeholder 3"/>
          <p:cNvSpPr>
            <a:spLocks noGrp="1"/>
          </p:cNvSpPr>
          <p:nvPr>
            <p:ph type="sldNum" sz="quarter" idx="10"/>
          </p:nvPr>
        </p:nvSpPr>
        <p:spPr/>
        <p:txBody>
          <a:bodyPr/>
          <a:lstStyle/>
          <a:p>
            <a:fld id="{DF0810FC-A619-2345-91EC-346CA6BF7A5B}" type="slidenum">
              <a:rPr lang="en-US" smtClean="0"/>
              <a:t>9</a:t>
            </a:fld>
            <a:endParaRPr lang="en-US"/>
          </a:p>
        </p:txBody>
      </p:sp>
    </p:spTree>
    <p:extLst>
      <p:ext uri="{BB962C8B-B14F-4D97-AF65-F5344CB8AC3E}">
        <p14:creationId xmlns:p14="http://schemas.microsoft.com/office/powerpoint/2010/main" val="889409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dirty="0"/>
          </a:p>
        </p:txBody>
      </p:sp>
      <p:sp>
        <p:nvSpPr>
          <p:cNvPr id="4" name="Slide Number Placeholder 3"/>
          <p:cNvSpPr>
            <a:spLocks noGrp="1"/>
          </p:cNvSpPr>
          <p:nvPr>
            <p:ph type="sldNum" sz="quarter" idx="10"/>
          </p:nvPr>
        </p:nvSpPr>
        <p:spPr/>
        <p:txBody>
          <a:bodyPr/>
          <a:lstStyle/>
          <a:p>
            <a:fld id="{DF0810FC-A619-2345-91EC-346CA6BF7A5B}" type="slidenum">
              <a:rPr lang="en-US" smtClean="0"/>
              <a:t>10</a:t>
            </a:fld>
            <a:endParaRPr lang="en-US"/>
          </a:p>
        </p:txBody>
      </p:sp>
    </p:spTree>
    <p:extLst>
      <p:ext uri="{BB962C8B-B14F-4D97-AF65-F5344CB8AC3E}">
        <p14:creationId xmlns:p14="http://schemas.microsoft.com/office/powerpoint/2010/main" val="886465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8/2/18</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2811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3994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794869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075721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8/2/18</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8280093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8/2/18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86355665"/>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8/2/18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799470219"/>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8/2/18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74997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8/2/18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26132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8/2/18</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74470729"/>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8/2/18</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042834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8/2/18</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982307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D499-F393-4B2B-9D2B-F7ABE7BBF13A}"/>
              </a:ext>
            </a:extLst>
          </p:cNvPr>
          <p:cNvSpPr>
            <a:spLocks noGrp="1"/>
          </p:cNvSpPr>
          <p:nvPr>
            <p:ph type="ctrTitle"/>
          </p:nvPr>
        </p:nvSpPr>
        <p:spPr/>
        <p:txBody>
          <a:bodyPr/>
          <a:lstStyle/>
          <a:p>
            <a:r>
              <a:rPr lang="en-US" sz="8800" dirty="0">
                <a:latin typeface="Bahnschrift SemiBold" panose="020B0502040204020203" pitchFamily="34" charset="0"/>
              </a:rPr>
              <a:t>Of Assets</a:t>
            </a:r>
            <a:br>
              <a:rPr lang="en-US" sz="8800" dirty="0">
                <a:latin typeface="Bahnschrift SemiBold" panose="020B0502040204020203" pitchFamily="34" charset="0"/>
              </a:rPr>
            </a:br>
            <a:r>
              <a:rPr lang="en-US" sz="8800" dirty="0">
                <a:latin typeface="Bahnschrift SemiBold" panose="020B0502040204020203" pitchFamily="34" charset="0"/>
              </a:rPr>
              <a:t>and Attitudes</a:t>
            </a:r>
          </a:p>
        </p:txBody>
      </p:sp>
    </p:spTree>
    <p:extLst>
      <p:ext uri="{BB962C8B-B14F-4D97-AF65-F5344CB8AC3E}">
        <p14:creationId xmlns:p14="http://schemas.microsoft.com/office/powerpoint/2010/main" val="235903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337929"/>
            <a:ext cx="8945217" cy="6124754"/>
          </a:xfrm>
          <a:prstGeom prst="rect">
            <a:avLst/>
          </a:prstGeom>
          <a:noFill/>
        </p:spPr>
        <p:txBody>
          <a:bodyPr wrap="square" rtlCol="0">
            <a:spAutoFit/>
          </a:bodyPr>
          <a:lstStyle/>
          <a:p>
            <a:pPr algn="ctr"/>
            <a:r>
              <a:rPr lang="en-US" sz="7200" b="1" dirty="0">
                <a:latin typeface="Bahnschrift Light Condensed" panose="020B0502040204020203" pitchFamily="34" charset="0"/>
              </a:rPr>
              <a:t>Matthew 8:5-10 NIV</a:t>
            </a:r>
          </a:p>
          <a:p>
            <a:pPr algn="ctr"/>
            <a:endParaRPr lang="en-US" sz="3200" dirty="0">
              <a:latin typeface="Bahnschrift Light Condensed" panose="020B0502040204020203" pitchFamily="34" charset="0"/>
            </a:endParaRPr>
          </a:p>
          <a:p>
            <a:r>
              <a:rPr lang="en-US" sz="4800" dirty="0">
                <a:latin typeface="Bahnschrift Light Condensed" panose="020B0502040204020203" pitchFamily="34" charset="0"/>
              </a:rPr>
              <a:t>healed.  For I myself am a man under authority, with soldiers under me. I tell this one, ‘Go,’ and he goes; and that one, ‘Come,’ and he comes. I say to my servant, ‘Do this,’ and he does it.”</a:t>
            </a:r>
          </a:p>
        </p:txBody>
      </p:sp>
    </p:spTree>
    <p:extLst>
      <p:ext uri="{BB962C8B-B14F-4D97-AF65-F5344CB8AC3E}">
        <p14:creationId xmlns:p14="http://schemas.microsoft.com/office/powerpoint/2010/main" val="1404245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655988"/>
            <a:ext cx="8945217" cy="6093976"/>
          </a:xfrm>
          <a:prstGeom prst="rect">
            <a:avLst/>
          </a:prstGeom>
          <a:noFill/>
        </p:spPr>
        <p:txBody>
          <a:bodyPr wrap="square" rtlCol="0">
            <a:spAutoFit/>
          </a:bodyPr>
          <a:lstStyle/>
          <a:p>
            <a:pPr algn="ctr"/>
            <a:r>
              <a:rPr lang="en-US" sz="3000" dirty="0">
                <a:latin typeface="Bahnschrift Light Condensed" panose="020B0502040204020203" pitchFamily="34" charset="0"/>
              </a:rPr>
              <a:t>“These brain studies show the profound state of joy and delight that comes from giving to others. It doesn’t come from dry action– where the act is out of duty in the narrowest sense, like writing a check for a good cause. It comes from working to cultivate a generous quality– from </a:t>
            </a:r>
            <a:r>
              <a:rPr lang="en-US" sz="3000" dirty="0" err="1">
                <a:latin typeface="Bahnschrift Light Condensed" panose="020B0502040204020203" pitchFamily="34" charset="0"/>
              </a:rPr>
              <a:t>intera</a:t>
            </a:r>
            <a:r>
              <a:rPr lang="en-US" sz="3000" dirty="0">
                <a:latin typeface="Bahnschrift Light Condensed" panose="020B0502040204020203" pitchFamily="34" charset="0"/>
              </a:rPr>
              <a:t> https://</a:t>
            </a:r>
            <a:r>
              <a:rPr lang="en-US" sz="3000" dirty="0" err="1">
                <a:latin typeface="Bahnschrift Light Condensed" panose="020B0502040204020203" pitchFamily="34" charset="0"/>
              </a:rPr>
              <a:t>www.istockphoto.com</a:t>
            </a:r>
            <a:r>
              <a:rPr lang="en-US" sz="3000" dirty="0">
                <a:latin typeface="Bahnschrift Light Condensed" panose="020B0502040204020203" pitchFamily="34" charset="0"/>
              </a:rPr>
              <a:t>/vector/silhouette-of-a-mans-head-gm898672018-247983868 </a:t>
            </a:r>
            <a:r>
              <a:rPr lang="en-US" sz="3000" dirty="0" err="1">
                <a:latin typeface="Bahnschrift Light Condensed" panose="020B0502040204020203" pitchFamily="34" charset="0"/>
              </a:rPr>
              <a:t>cting</a:t>
            </a:r>
            <a:r>
              <a:rPr lang="en-US" sz="3000" dirty="0">
                <a:latin typeface="Bahnschrift Light Condensed" panose="020B0502040204020203" pitchFamily="34" charset="0"/>
              </a:rPr>
              <a:t> with people. There is the smile, the tone in the voice, the touch on the shoulder. We’re talking about altruistic love.”</a:t>
            </a:r>
          </a:p>
          <a:p>
            <a:pPr algn="r"/>
            <a:endParaRPr lang="en-US" sz="3000" dirty="0">
              <a:latin typeface="Bahnschrift Light Condensed" panose="020B0502040204020203" pitchFamily="34" charset="0"/>
            </a:endParaRPr>
          </a:p>
          <a:p>
            <a:pPr algn="ctr"/>
            <a:r>
              <a:rPr lang="en-US" sz="3000" dirty="0">
                <a:latin typeface="Bahnschrift Light Condensed" panose="020B0502040204020203" pitchFamily="34" charset="0"/>
              </a:rPr>
              <a:t>-Jeanie </a:t>
            </a:r>
            <a:r>
              <a:rPr lang="en-US" sz="3000" dirty="0" err="1">
                <a:latin typeface="Bahnschrift Light Condensed" panose="020B0502040204020203" pitchFamily="34" charset="0"/>
              </a:rPr>
              <a:t>Lerche</a:t>
            </a:r>
            <a:r>
              <a:rPr lang="en-US" sz="3000" dirty="0">
                <a:latin typeface="Bahnschrift Light Condensed" panose="020B0502040204020203" pitchFamily="34" charset="0"/>
              </a:rPr>
              <a:t> </a:t>
            </a:r>
            <a:r>
              <a:rPr lang="en-US" sz="3000" dirty="0" err="1">
                <a:latin typeface="Bahnschrift Light Condensed" panose="020B0502040204020203" pitchFamily="34" charset="0"/>
              </a:rPr>
              <a:t>Dacis</a:t>
            </a:r>
            <a:r>
              <a:rPr lang="en-US" sz="3000" dirty="0">
                <a:latin typeface="Bahnschrift Light Condensed" panose="020B0502040204020203" pitchFamily="34" charset="0"/>
              </a:rPr>
              <a:t> “The Science of Good Deeds”</a:t>
            </a:r>
          </a:p>
        </p:txBody>
      </p:sp>
      <p:pic>
        <p:nvPicPr>
          <p:cNvPr id="4" name="Picture 3">
            <a:extLst>
              <a:ext uri="{FF2B5EF4-FFF2-40B4-BE49-F238E27FC236}">
                <a16:creationId xmlns:a16="http://schemas.microsoft.com/office/drawing/2014/main" id="{54473A01-A3DE-C248-BCFA-491843B43069}"/>
              </a:ext>
            </a:extLst>
          </p:cNvPr>
          <p:cNvPicPr>
            <a:picLocks noChangeAspect="1"/>
          </p:cNvPicPr>
          <p:nvPr/>
        </p:nvPicPr>
        <p:blipFill>
          <a:blip r:embed="rId2"/>
          <a:stretch>
            <a:fillRect/>
          </a:stretch>
        </p:blipFill>
        <p:spPr>
          <a:xfrm>
            <a:off x="-1" y="0"/>
            <a:ext cx="12426461" cy="6858000"/>
          </a:xfrm>
          <a:prstGeom prst="rect">
            <a:avLst/>
          </a:prstGeom>
        </p:spPr>
      </p:pic>
    </p:spTree>
    <p:extLst>
      <p:ext uri="{BB962C8B-B14F-4D97-AF65-F5344CB8AC3E}">
        <p14:creationId xmlns:p14="http://schemas.microsoft.com/office/powerpoint/2010/main" val="2528695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E619-FB72-4C7F-A39C-A4187D9ABCF5}"/>
              </a:ext>
            </a:extLst>
          </p:cNvPr>
          <p:cNvSpPr>
            <a:spLocks noGrp="1"/>
          </p:cNvSpPr>
          <p:nvPr>
            <p:ph type="title"/>
          </p:nvPr>
        </p:nvSpPr>
        <p:spPr>
          <a:xfrm>
            <a:off x="3362198" y="1411818"/>
            <a:ext cx="8187071" cy="4064627"/>
          </a:xfrm>
        </p:spPr>
        <p:txBody>
          <a:bodyPr anchor="ctr">
            <a:normAutofit/>
          </a:bodyPr>
          <a:lstStyle/>
          <a:p>
            <a:pPr>
              <a:lnSpc>
                <a:spcPct val="114000"/>
              </a:lnSpc>
            </a:pPr>
            <a:r>
              <a:rPr lang="en-US" sz="7200" dirty="0">
                <a:latin typeface="Bahnschrift SemiBold" panose="020B0502040204020203" pitchFamily="34" charset="0"/>
              </a:rPr>
              <a:t>LEVEL Three:</a:t>
            </a:r>
            <a:br>
              <a:rPr lang="en-US" sz="7200" dirty="0">
                <a:latin typeface="Bahnschrift SemiBold" panose="020B0502040204020203" pitchFamily="34" charset="0"/>
              </a:rPr>
            </a:br>
            <a:r>
              <a:rPr lang="en-US" sz="7200" dirty="0">
                <a:latin typeface="Bahnschrift SemiBold" panose="020B0502040204020203" pitchFamily="34" charset="0"/>
              </a:rPr>
              <a:t>BIBLICAL UNDERSTANDING</a:t>
            </a:r>
          </a:p>
        </p:txBody>
      </p:sp>
    </p:spTree>
    <p:extLst>
      <p:ext uri="{BB962C8B-B14F-4D97-AF65-F5344CB8AC3E}">
        <p14:creationId xmlns:p14="http://schemas.microsoft.com/office/powerpoint/2010/main" val="3830414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75655" y="1442597"/>
            <a:ext cx="8945217" cy="3785652"/>
          </a:xfrm>
          <a:prstGeom prst="rect">
            <a:avLst/>
          </a:prstGeom>
          <a:noFill/>
        </p:spPr>
        <p:txBody>
          <a:bodyPr wrap="square" rtlCol="0">
            <a:spAutoFit/>
          </a:bodyPr>
          <a:lstStyle/>
          <a:p>
            <a:pPr algn="ctr"/>
            <a:r>
              <a:rPr lang="en-US" sz="4800" dirty="0">
                <a:latin typeface="Bahnschrift Light Condensed" panose="020B0502040204020203" pitchFamily="34" charset="0"/>
              </a:rPr>
              <a:t>Psalm 24:1</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“The earth is the Lord’s and everything in it, the world and all who live in it.”</a:t>
            </a:r>
          </a:p>
        </p:txBody>
      </p:sp>
    </p:spTree>
    <p:extLst>
      <p:ext uri="{BB962C8B-B14F-4D97-AF65-F5344CB8AC3E}">
        <p14:creationId xmlns:p14="http://schemas.microsoft.com/office/powerpoint/2010/main" val="2847174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777683" y="795136"/>
            <a:ext cx="8945217" cy="5262979"/>
          </a:xfrm>
          <a:prstGeom prst="rect">
            <a:avLst/>
          </a:prstGeom>
          <a:noFill/>
        </p:spPr>
        <p:txBody>
          <a:bodyPr wrap="square" rtlCol="0">
            <a:spAutoFit/>
          </a:bodyPr>
          <a:lstStyle/>
          <a:p>
            <a:pPr algn="ctr"/>
            <a:r>
              <a:rPr lang="en-US" sz="4800" dirty="0">
                <a:latin typeface="Bahnschrift Light Condensed" panose="020B0502040204020203" pitchFamily="34" charset="0"/>
              </a:rPr>
              <a:t>Ecclesiastes 5:15</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“Naked a man comes from his mother’s womb, and as he comes, so he departs. He takes nothing from his labor that he can carry in his hand.”</a:t>
            </a:r>
          </a:p>
        </p:txBody>
      </p:sp>
    </p:spTree>
    <p:extLst>
      <p:ext uri="{BB962C8B-B14F-4D97-AF65-F5344CB8AC3E}">
        <p14:creationId xmlns:p14="http://schemas.microsoft.com/office/powerpoint/2010/main" val="2945341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75655" y="467136"/>
            <a:ext cx="8945217" cy="5262979"/>
          </a:xfrm>
          <a:prstGeom prst="rect">
            <a:avLst/>
          </a:prstGeom>
          <a:noFill/>
        </p:spPr>
        <p:txBody>
          <a:bodyPr wrap="square" rtlCol="0">
            <a:spAutoFit/>
          </a:bodyPr>
          <a:lstStyle/>
          <a:p>
            <a:pPr algn="ctr"/>
            <a:r>
              <a:rPr lang="en-US" sz="4800" b="1" dirty="0">
                <a:latin typeface="Bahnschrift Light Condensed" panose="020B0502040204020203" pitchFamily="34" charset="0"/>
              </a:rPr>
              <a:t>Matthew 6:19 - 21</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“Do not store up for yourselves treasures on earth, where moth and rust destroy, and where thieves break in and steal. But store up for yourselves treasures in</a:t>
            </a:r>
          </a:p>
        </p:txBody>
      </p:sp>
    </p:spTree>
    <p:extLst>
      <p:ext uri="{BB962C8B-B14F-4D97-AF65-F5344CB8AC3E}">
        <p14:creationId xmlns:p14="http://schemas.microsoft.com/office/powerpoint/2010/main" val="3225480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75655" y="467136"/>
            <a:ext cx="8945217" cy="5262979"/>
          </a:xfrm>
          <a:prstGeom prst="rect">
            <a:avLst/>
          </a:prstGeom>
          <a:noFill/>
        </p:spPr>
        <p:txBody>
          <a:bodyPr wrap="square" rtlCol="0">
            <a:spAutoFit/>
          </a:bodyPr>
          <a:lstStyle/>
          <a:p>
            <a:pPr algn="ctr"/>
            <a:r>
              <a:rPr lang="en-US" sz="4800" b="1" dirty="0">
                <a:latin typeface="Bahnschrift Light Condensed" panose="020B0502040204020203" pitchFamily="34" charset="0"/>
              </a:rPr>
              <a:t>Matthew 6:19 - 21</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heaven, where moth and rust do not destroy, and where thieves do not break in and steal. For where you treasure is, there your heart will be also.”</a:t>
            </a:r>
          </a:p>
        </p:txBody>
      </p:sp>
    </p:spTree>
    <p:extLst>
      <p:ext uri="{BB962C8B-B14F-4D97-AF65-F5344CB8AC3E}">
        <p14:creationId xmlns:p14="http://schemas.microsoft.com/office/powerpoint/2010/main" val="3884086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B1D9E0-A8D9-7549-9A96-BBFC59F43196}"/>
              </a:ext>
            </a:extLst>
          </p:cNvPr>
          <p:cNvSpPr/>
          <p:nvPr/>
        </p:nvSpPr>
        <p:spPr>
          <a:xfrm>
            <a:off x="3048000" y="3105835"/>
            <a:ext cx="6096000" cy="646331"/>
          </a:xfrm>
          <a:prstGeom prst="rect">
            <a:avLst/>
          </a:prstGeom>
        </p:spPr>
        <p:txBody>
          <a:bodyPr>
            <a:spAutoFit/>
          </a:bodyPr>
          <a:lstStyle/>
          <a:p>
            <a:r>
              <a:rPr lang="en-US" dirty="0"/>
              <a:t>https://</a:t>
            </a:r>
            <a:r>
              <a:rPr lang="en-US" dirty="0" err="1"/>
              <a:t>www.istockphoto.com</a:t>
            </a:r>
            <a:r>
              <a:rPr lang="en-US" dirty="0"/>
              <a:t>/photo/bag-lunch-gm172201593-3302290</a:t>
            </a:r>
          </a:p>
        </p:txBody>
      </p:sp>
      <p:pic>
        <p:nvPicPr>
          <p:cNvPr id="3" name="Picture 2">
            <a:extLst>
              <a:ext uri="{FF2B5EF4-FFF2-40B4-BE49-F238E27FC236}">
                <a16:creationId xmlns:a16="http://schemas.microsoft.com/office/drawing/2014/main" id="{387F878D-7169-D741-8EE9-B73006B3B1F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356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E619-FB72-4C7F-A39C-A4187D9ABCF5}"/>
              </a:ext>
            </a:extLst>
          </p:cNvPr>
          <p:cNvSpPr>
            <a:spLocks noGrp="1"/>
          </p:cNvSpPr>
          <p:nvPr>
            <p:ph type="title"/>
          </p:nvPr>
        </p:nvSpPr>
        <p:spPr>
          <a:xfrm>
            <a:off x="3362198" y="1411818"/>
            <a:ext cx="8187071" cy="4064627"/>
          </a:xfrm>
        </p:spPr>
        <p:txBody>
          <a:bodyPr anchor="ctr">
            <a:normAutofit/>
          </a:bodyPr>
          <a:lstStyle/>
          <a:p>
            <a:pPr>
              <a:lnSpc>
                <a:spcPct val="114000"/>
              </a:lnSpc>
            </a:pPr>
            <a:r>
              <a:rPr lang="en-US" sz="6000" dirty="0">
                <a:latin typeface="Bahnschrift SemiBold" panose="020B0502040204020203" pitchFamily="34" charset="0"/>
              </a:rPr>
              <a:t>LEVEL Four:</a:t>
            </a:r>
            <a:br>
              <a:rPr lang="en-US" sz="7200" dirty="0">
                <a:latin typeface="Bahnschrift SemiBold" panose="020B0502040204020203" pitchFamily="34" charset="0"/>
              </a:rPr>
            </a:br>
            <a:r>
              <a:rPr lang="en-US" sz="7200" dirty="0">
                <a:latin typeface="Bahnschrift SemiBold" panose="020B0502040204020203" pitchFamily="34" charset="0"/>
              </a:rPr>
              <a:t>Gratitude</a:t>
            </a:r>
          </a:p>
        </p:txBody>
      </p:sp>
    </p:spTree>
    <p:extLst>
      <p:ext uri="{BB962C8B-B14F-4D97-AF65-F5344CB8AC3E}">
        <p14:creationId xmlns:p14="http://schemas.microsoft.com/office/powerpoint/2010/main" val="3910638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1769168"/>
            <a:ext cx="8945217" cy="3046988"/>
          </a:xfrm>
          <a:prstGeom prst="rect">
            <a:avLst/>
          </a:prstGeom>
          <a:noFill/>
        </p:spPr>
        <p:txBody>
          <a:bodyPr wrap="square" rtlCol="0">
            <a:spAutoFit/>
          </a:bodyPr>
          <a:lstStyle/>
          <a:p>
            <a:pPr algn="ctr"/>
            <a:r>
              <a:rPr lang="en-US" sz="4800" b="1" dirty="0">
                <a:latin typeface="Bahnschrift Light Condensed" panose="020B0502040204020203" pitchFamily="34" charset="0"/>
              </a:rPr>
              <a:t>Psalm 116:12</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“What can I give back to God for all that He has given to me?”</a:t>
            </a:r>
          </a:p>
        </p:txBody>
      </p:sp>
    </p:spTree>
    <p:extLst>
      <p:ext uri="{BB962C8B-B14F-4D97-AF65-F5344CB8AC3E}">
        <p14:creationId xmlns:p14="http://schemas.microsoft.com/office/powerpoint/2010/main" val="1493274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44A6-7711-49FB-8D08-48C96C397F8F}"/>
              </a:ext>
            </a:extLst>
          </p:cNvPr>
          <p:cNvSpPr>
            <a:spLocks noGrp="1"/>
          </p:cNvSpPr>
          <p:nvPr>
            <p:ph type="title"/>
          </p:nvPr>
        </p:nvSpPr>
        <p:spPr>
          <a:xfrm>
            <a:off x="1251678" y="382385"/>
            <a:ext cx="10178322" cy="1492132"/>
          </a:xfrm>
        </p:spPr>
        <p:txBody>
          <a:bodyPr anchor="ctr">
            <a:normAutofit/>
          </a:bodyPr>
          <a:lstStyle/>
          <a:p>
            <a:pPr algn="ctr"/>
            <a:r>
              <a:rPr lang="en-US" sz="7200" dirty="0">
                <a:latin typeface="Bahnschrift SemiBold" panose="020B0502040204020203" pitchFamily="34" charset="0"/>
              </a:rPr>
              <a:t>Question 1</a:t>
            </a:r>
          </a:p>
        </p:txBody>
      </p:sp>
      <p:sp>
        <p:nvSpPr>
          <p:cNvPr id="3" name="Content Placeholder 2">
            <a:extLst>
              <a:ext uri="{FF2B5EF4-FFF2-40B4-BE49-F238E27FC236}">
                <a16:creationId xmlns:a16="http://schemas.microsoft.com/office/drawing/2014/main" id="{BEDB6A6C-C63E-40A9-9867-ED8F395A842A}"/>
              </a:ext>
            </a:extLst>
          </p:cNvPr>
          <p:cNvSpPr>
            <a:spLocks noGrp="1"/>
          </p:cNvSpPr>
          <p:nvPr>
            <p:ph idx="1"/>
          </p:nvPr>
        </p:nvSpPr>
        <p:spPr>
          <a:xfrm>
            <a:off x="1251678" y="2286001"/>
            <a:ext cx="10178322" cy="3593591"/>
          </a:xfrm>
        </p:spPr>
        <p:txBody>
          <a:bodyPr anchor="ctr">
            <a:normAutofit/>
          </a:bodyPr>
          <a:lstStyle/>
          <a:p>
            <a:pPr marL="0" indent="0" algn="ctr">
              <a:buNone/>
            </a:pPr>
            <a:r>
              <a:rPr lang="en-US" sz="4800" dirty="0">
                <a:latin typeface="Bahnschrift Light Condensed" panose="020B0502040204020203" pitchFamily="34" charset="0"/>
              </a:rPr>
              <a:t>According to Maslow’s theory of motivational behavior, what is the first need that we strive to fulfill?</a:t>
            </a:r>
          </a:p>
        </p:txBody>
      </p:sp>
    </p:spTree>
    <p:extLst>
      <p:ext uri="{BB962C8B-B14F-4D97-AF65-F5344CB8AC3E}">
        <p14:creationId xmlns:p14="http://schemas.microsoft.com/office/powerpoint/2010/main" val="543365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3A8B44-E3E7-B44E-B053-D8D702347CF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94562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75655" y="728393"/>
            <a:ext cx="8945217" cy="5262979"/>
          </a:xfrm>
          <a:prstGeom prst="rect">
            <a:avLst/>
          </a:prstGeom>
          <a:noFill/>
        </p:spPr>
        <p:txBody>
          <a:bodyPr wrap="square" rtlCol="0">
            <a:spAutoFit/>
          </a:bodyPr>
          <a:lstStyle/>
          <a:p>
            <a:pPr algn="ctr"/>
            <a:r>
              <a:rPr lang="en-US" sz="4800" b="1" dirty="0">
                <a:latin typeface="Bahnschrift Light Condensed" panose="020B0502040204020203" pitchFamily="34" charset="0"/>
              </a:rPr>
              <a:t>Ellen White (5T 285)</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“When the light and love of Jesus illuminate the hearts of His followers, there will be no occasion for urging or begging their money or their service.”</a:t>
            </a:r>
          </a:p>
        </p:txBody>
      </p:sp>
    </p:spTree>
    <p:extLst>
      <p:ext uri="{BB962C8B-B14F-4D97-AF65-F5344CB8AC3E}">
        <p14:creationId xmlns:p14="http://schemas.microsoft.com/office/powerpoint/2010/main" val="4181335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E619-FB72-4C7F-A39C-A4187D9ABCF5}"/>
              </a:ext>
            </a:extLst>
          </p:cNvPr>
          <p:cNvSpPr>
            <a:spLocks noGrp="1"/>
          </p:cNvSpPr>
          <p:nvPr>
            <p:ph type="title"/>
          </p:nvPr>
        </p:nvSpPr>
        <p:spPr>
          <a:xfrm>
            <a:off x="3362198" y="1411818"/>
            <a:ext cx="8187071" cy="4064627"/>
          </a:xfrm>
        </p:spPr>
        <p:txBody>
          <a:bodyPr anchor="ctr">
            <a:normAutofit/>
          </a:bodyPr>
          <a:lstStyle/>
          <a:p>
            <a:pPr>
              <a:lnSpc>
                <a:spcPct val="114000"/>
              </a:lnSpc>
            </a:pPr>
            <a:r>
              <a:rPr lang="en-US" sz="6000" dirty="0">
                <a:latin typeface="Bahnschrift SemiBold" panose="020B0502040204020203" pitchFamily="34" charset="0"/>
              </a:rPr>
              <a:t>LEVEL Five:</a:t>
            </a:r>
            <a:br>
              <a:rPr lang="en-US" sz="7200" dirty="0">
                <a:latin typeface="Bahnschrift SemiBold" panose="020B0502040204020203" pitchFamily="34" charset="0"/>
              </a:rPr>
            </a:br>
            <a:r>
              <a:rPr lang="en-US" sz="7200" dirty="0">
                <a:latin typeface="Bahnschrift SemiBold" panose="020B0502040204020203" pitchFamily="34" charset="0"/>
              </a:rPr>
              <a:t>Sacrificial Love</a:t>
            </a:r>
          </a:p>
        </p:txBody>
      </p:sp>
    </p:spTree>
    <p:extLst>
      <p:ext uri="{BB962C8B-B14F-4D97-AF65-F5344CB8AC3E}">
        <p14:creationId xmlns:p14="http://schemas.microsoft.com/office/powerpoint/2010/main" val="724704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42998" y="761050"/>
            <a:ext cx="8945217" cy="5262979"/>
          </a:xfrm>
          <a:prstGeom prst="rect">
            <a:avLst/>
          </a:prstGeom>
          <a:noFill/>
        </p:spPr>
        <p:txBody>
          <a:bodyPr wrap="square" rtlCol="0">
            <a:spAutoFit/>
          </a:bodyPr>
          <a:lstStyle/>
          <a:p>
            <a:pPr algn="ctr"/>
            <a:r>
              <a:rPr lang="en-US" sz="4800" b="1" dirty="0">
                <a:latin typeface="Bahnschrift Light Condensed" panose="020B0502040204020203" pitchFamily="34" charset="0"/>
              </a:rPr>
              <a:t>2 Corinthians 9:6-7</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“Remember this: Whoever sows sparingly will also reap sparingly, and whoever sows generously will also reap generously. Each man should give what he has decided in</a:t>
            </a:r>
          </a:p>
        </p:txBody>
      </p:sp>
    </p:spTree>
    <p:extLst>
      <p:ext uri="{BB962C8B-B14F-4D97-AF65-F5344CB8AC3E}">
        <p14:creationId xmlns:p14="http://schemas.microsoft.com/office/powerpoint/2010/main" val="1231718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42998" y="1022307"/>
            <a:ext cx="8945217" cy="3785652"/>
          </a:xfrm>
          <a:prstGeom prst="rect">
            <a:avLst/>
          </a:prstGeom>
          <a:noFill/>
        </p:spPr>
        <p:txBody>
          <a:bodyPr wrap="square" rtlCol="0">
            <a:spAutoFit/>
          </a:bodyPr>
          <a:lstStyle/>
          <a:p>
            <a:pPr algn="ctr"/>
            <a:r>
              <a:rPr lang="en-US" sz="4800" b="1" dirty="0">
                <a:latin typeface="Bahnschrift Light Condensed" panose="020B0502040204020203" pitchFamily="34" charset="0"/>
              </a:rPr>
              <a:t>2 Corinthians 9:6-7</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“his heart to give, not reluctantly or under compulsion, for God loves a cheerful giver.”</a:t>
            </a:r>
          </a:p>
        </p:txBody>
      </p:sp>
    </p:spTree>
    <p:extLst>
      <p:ext uri="{BB962C8B-B14F-4D97-AF65-F5344CB8AC3E}">
        <p14:creationId xmlns:p14="http://schemas.microsoft.com/office/powerpoint/2010/main" val="741427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A60B6E-CDAF-4B48-AD8D-1DBEF41D49A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72450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44A6-7711-49FB-8D08-48C96C397F8F}"/>
              </a:ext>
            </a:extLst>
          </p:cNvPr>
          <p:cNvSpPr>
            <a:spLocks noGrp="1"/>
          </p:cNvSpPr>
          <p:nvPr>
            <p:ph type="title"/>
          </p:nvPr>
        </p:nvSpPr>
        <p:spPr>
          <a:xfrm>
            <a:off x="1251678" y="382385"/>
            <a:ext cx="10178322" cy="1492132"/>
          </a:xfrm>
        </p:spPr>
        <p:txBody>
          <a:bodyPr anchor="ctr">
            <a:normAutofit/>
          </a:bodyPr>
          <a:lstStyle/>
          <a:p>
            <a:pPr algn="ctr"/>
            <a:r>
              <a:rPr lang="en-US" sz="7200" dirty="0">
                <a:latin typeface="Bahnschrift SemiBold" panose="020B0502040204020203" pitchFamily="34" charset="0"/>
              </a:rPr>
              <a:t>Question 2</a:t>
            </a:r>
          </a:p>
        </p:txBody>
      </p:sp>
      <p:sp>
        <p:nvSpPr>
          <p:cNvPr id="3" name="Content Placeholder 2">
            <a:extLst>
              <a:ext uri="{FF2B5EF4-FFF2-40B4-BE49-F238E27FC236}">
                <a16:creationId xmlns:a16="http://schemas.microsoft.com/office/drawing/2014/main" id="{BEDB6A6C-C63E-40A9-9867-ED8F395A842A}"/>
              </a:ext>
            </a:extLst>
          </p:cNvPr>
          <p:cNvSpPr>
            <a:spLocks noGrp="1"/>
          </p:cNvSpPr>
          <p:nvPr>
            <p:ph idx="1"/>
          </p:nvPr>
        </p:nvSpPr>
        <p:spPr>
          <a:xfrm>
            <a:off x="1251678" y="2286001"/>
            <a:ext cx="10178322" cy="3593591"/>
          </a:xfrm>
        </p:spPr>
        <p:txBody>
          <a:bodyPr anchor="ctr">
            <a:normAutofit/>
          </a:bodyPr>
          <a:lstStyle/>
          <a:p>
            <a:pPr marL="0" indent="0" algn="ctr">
              <a:buNone/>
            </a:pPr>
            <a:r>
              <a:rPr lang="en-US" sz="4800" dirty="0">
                <a:latin typeface="Bahnschrift Light Condensed" panose="020B0502040204020203" pitchFamily="34" charset="0"/>
              </a:rPr>
              <a:t>After the psychological needs, what comes next in our hierarchy of needs?</a:t>
            </a:r>
          </a:p>
        </p:txBody>
      </p:sp>
    </p:spTree>
    <p:extLst>
      <p:ext uri="{BB962C8B-B14F-4D97-AF65-F5344CB8AC3E}">
        <p14:creationId xmlns:p14="http://schemas.microsoft.com/office/powerpoint/2010/main" val="3242950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44A6-7711-49FB-8D08-48C96C397F8F}"/>
              </a:ext>
            </a:extLst>
          </p:cNvPr>
          <p:cNvSpPr>
            <a:spLocks noGrp="1"/>
          </p:cNvSpPr>
          <p:nvPr>
            <p:ph type="title"/>
          </p:nvPr>
        </p:nvSpPr>
        <p:spPr/>
        <p:txBody>
          <a:bodyPr anchor="ctr">
            <a:normAutofit/>
          </a:bodyPr>
          <a:lstStyle/>
          <a:p>
            <a:pPr algn="ctr"/>
            <a:r>
              <a:rPr lang="en-US" sz="7200" dirty="0">
                <a:latin typeface="Bahnschrift SemiBold" panose="020B0502040204020203" pitchFamily="34" charset="0"/>
              </a:rPr>
              <a:t>Question 3</a:t>
            </a:r>
          </a:p>
        </p:txBody>
      </p:sp>
      <p:sp>
        <p:nvSpPr>
          <p:cNvPr id="3" name="Content Placeholder 2">
            <a:extLst>
              <a:ext uri="{FF2B5EF4-FFF2-40B4-BE49-F238E27FC236}">
                <a16:creationId xmlns:a16="http://schemas.microsoft.com/office/drawing/2014/main" id="{BEDB6A6C-C63E-40A9-9867-ED8F395A842A}"/>
              </a:ext>
            </a:extLst>
          </p:cNvPr>
          <p:cNvSpPr>
            <a:spLocks noGrp="1"/>
          </p:cNvSpPr>
          <p:nvPr>
            <p:ph idx="1"/>
          </p:nvPr>
        </p:nvSpPr>
        <p:spPr>
          <a:xfrm>
            <a:off x="1251678" y="2286001"/>
            <a:ext cx="10178322" cy="3593591"/>
          </a:xfrm>
        </p:spPr>
        <p:txBody>
          <a:bodyPr anchor="ctr">
            <a:normAutofit/>
          </a:bodyPr>
          <a:lstStyle/>
          <a:p>
            <a:pPr marL="0" indent="0" algn="ctr">
              <a:buNone/>
            </a:pPr>
            <a:r>
              <a:rPr lang="en-US" sz="4800" dirty="0">
                <a:latin typeface="Bahnschrift Light Condensed" panose="020B0502040204020203" pitchFamily="34" charset="0"/>
              </a:rPr>
              <a:t>What is at the pinnacle of Maslow’s pyramid?</a:t>
            </a:r>
          </a:p>
        </p:txBody>
      </p:sp>
    </p:spTree>
    <p:extLst>
      <p:ext uri="{BB962C8B-B14F-4D97-AF65-F5344CB8AC3E}">
        <p14:creationId xmlns:p14="http://schemas.microsoft.com/office/powerpoint/2010/main" val="988185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E619-FB72-4C7F-A39C-A4187D9ABCF5}"/>
              </a:ext>
            </a:extLst>
          </p:cNvPr>
          <p:cNvSpPr>
            <a:spLocks noGrp="1"/>
          </p:cNvSpPr>
          <p:nvPr>
            <p:ph type="title"/>
          </p:nvPr>
        </p:nvSpPr>
        <p:spPr>
          <a:xfrm>
            <a:off x="3362198" y="1411818"/>
            <a:ext cx="8187071" cy="4064627"/>
          </a:xfrm>
        </p:spPr>
        <p:txBody>
          <a:bodyPr anchor="ctr">
            <a:normAutofit/>
          </a:bodyPr>
          <a:lstStyle/>
          <a:p>
            <a:pPr>
              <a:lnSpc>
                <a:spcPct val="114000"/>
              </a:lnSpc>
            </a:pPr>
            <a:r>
              <a:rPr lang="en-US" sz="6000" dirty="0">
                <a:latin typeface="Bahnschrift SemiBold" panose="020B0502040204020203" pitchFamily="34" charset="0"/>
              </a:rPr>
              <a:t>LEVEL ONE:</a:t>
            </a:r>
            <a:br>
              <a:rPr lang="en-US" sz="7200" dirty="0">
                <a:latin typeface="Bahnschrift SemiBold" panose="020B0502040204020203" pitchFamily="34" charset="0"/>
              </a:rPr>
            </a:br>
            <a:r>
              <a:rPr lang="en-US" sz="7200" dirty="0">
                <a:latin typeface="Bahnschrift SemiBold" panose="020B0502040204020203" pitchFamily="34" charset="0"/>
              </a:rPr>
              <a:t>Self-Interest</a:t>
            </a:r>
          </a:p>
        </p:txBody>
      </p:sp>
    </p:spTree>
    <p:extLst>
      <p:ext uri="{BB962C8B-B14F-4D97-AF65-F5344CB8AC3E}">
        <p14:creationId xmlns:p14="http://schemas.microsoft.com/office/powerpoint/2010/main" val="490527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337929"/>
            <a:ext cx="8945217" cy="5878532"/>
          </a:xfrm>
          <a:prstGeom prst="rect">
            <a:avLst/>
          </a:prstGeom>
          <a:noFill/>
        </p:spPr>
        <p:txBody>
          <a:bodyPr wrap="square" rtlCol="0">
            <a:spAutoFit/>
          </a:bodyPr>
          <a:lstStyle/>
          <a:p>
            <a:pPr algn="ctr"/>
            <a:r>
              <a:rPr lang="en-US" sz="4800" b="1" dirty="0">
                <a:latin typeface="Bahnschrift Light Condensed" panose="020B0502040204020203" pitchFamily="34" charset="0"/>
              </a:rPr>
              <a:t>Matthew 8:5-10 NIV</a:t>
            </a:r>
          </a:p>
          <a:p>
            <a:pPr algn="ctr"/>
            <a:endParaRPr lang="en-US" sz="2800" dirty="0">
              <a:latin typeface="Bahnschrift Light Condensed" panose="020B0502040204020203" pitchFamily="34" charset="0"/>
            </a:endParaRPr>
          </a:p>
          <a:p>
            <a:pPr algn="ctr"/>
            <a:r>
              <a:rPr lang="en-US" sz="3000" dirty="0">
                <a:latin typeface="Bahnschrift Light Condensed" panose="020B0502040204020203" pitchFamily="34" charset="0"/>
              </a:rPr>
              <a:t>When Jesus had entered Capernaum, a centurion came to him, asking for help. (6) “Lord,” he said, “my servant lies at home paralyzed and in terrible suffering” (7) Jesus said to him, “I will go and heal him.” (8) The centurion replied, “Lord, I do not deserve to have you come under my roof. But just say the word, and my servant will be healed. (9) For I myself am a man under authority, with soldiers under me. I tell this one, ‘Go,’ and he goes; and that one, ‘Come,’ and he comes. I say to my servant, ‘Do this,’ and he does it.”</a:t>
            </a:r>
          </a:p>
        </p:txBody>
      </p:sp>
      <p:pic>
        <p:nvPicPr>
          <p:cNvPr id="4" name="Picture 3">
            <a:extLst>
              <a:ext uri="{FF2B5EF4-FFF2-40B4-BE49-F238E27FC236}">
                <a16:creationId xmlns:a16="http://schemas.microsoft.com/office/drawing/2014/main" id="{B833FD00-7F4C-C14E-8CB2-7123FD9D7DC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49726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E619-FB72-4C7F-A39C-A4187D9ABCF5}"/>
              </a:ext>
            </a:extLst>
          </p:cNvPr>
          <p:cNvSpPr>
            <a:spLocks noGrp="1"/>
          </p:cNvSpPr>
          <p:nvPr>
            <p:ph type="title"/>
          </p:nvPr>
        </p:nvSpPr>
        <p:spPr>
          <a:xfrm>
            <a:off x="3362198" y="1411818"/>
            <a:ext cx="8187071" cy="4064627"/>
          </a:xfrm>
        </p:spPr>
        <p:txBody>
          <a:bodyPr anchor="ctr">
            <a:normAutofit/>
          </a:bodyPr>
          <a:lstStyle/>
          <a:p>
            <a:pPr>
              <a:lnSpc>
                <a:spcPct val="114000"/>
              </a:lnSpc>
            </a:pPr>
            <a:r>
              <a:rPr lang="en-US" sz="6000" dirty="0">
                <a:latin typeface="Bahnschrift SemiBold" panose="020B0502040204020203" pitchFamily="34" charset="0"/>
              </a:rPr>
              <a:t>LEVEL Two:</a:t>
            </a:r>
            <a:br>
              <a:rPr lang="en-US" sz="7200" dirty="0">
                <a:latin typeface="Bahnschrift SemiBold" panose="020B0502040204020203" pitchFamily="34" charset="0"/>
              </a:rPr>
            </a:br>
            <a:r>
              <a:rPr lang="en-US" sz="7200" dirty="0">
                <a:latin typeface="Bahnschrift SemiBold" panose="020B0502040204020203" pitchFamily="34" charset="0"/>
              </a:rPr>
              <a:t>Obedience</a:t>
            </a:r>
          </a:p>
        </p:txBody>
      </p:sp>
    </p:spTree>
    <p:extLst>
      <p:ext uri="{BB962C8B-B14F-4D97-AF65-F5344CB8AC3E}">
        <p14:creationId xmlns:p14="http://schemas.microsoft.com/office/powerpoint/2010/main" val="4219659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337929"/>
            <a:ext cx="8945217" cy="5386090"/>
          </a:xfrm>
          <a:prstGeom prst="rect">
            <a:avLst/>
          </a:prstGeom>
          <a:noFill/>
        </p:spPr>
        <p:txBody>
          <a:bodyPr wrap="square" rtlCol="0">
            <a:spAutoFit/>
          </a:bodyPr>
          <a:lstStyle/>
          <a:p>
            <a:pPr algn="ctr"/>
            <a:r>
              <a:rPr lang="en-US" sz="7200" b="1" dirty="0">
                <a:latin typeface="Bahnschrift Light Condensed" panose="020B0502040204020203" pitchFamily="34" charset="0"/>
              </a:rPr>
              <a:t>Matthew 8:5-10 NIV</a:t>
            </a:r>
          </a:p>
          <a:p>
            <a:pPr algn="ctr"/>
            <a:endParaRPr lang="en-US" sz="3200" dirty="0">
              <a:latin typeface="Bahnschrift Light Condensed" panose="020B0502040204020203" pitchFamily="34" charset="0"/>
            </a:endParaRPr>
          </a:p>
          <a:p>
            <a:r>
              <a:rPr lang="en-US" sz="4800" dirty="0">
                <a:latin typeface="Bahnschrift Light Condensed" panose="020B0502040204020203" pitchFamily="34" charset="0"/>
              </a:rPr>
              <a:t>When Jesus had entered Capernaum, a centurion came to him, asking for help. “Lord,” he said, “my servant lies at home paralyzed and in terrible suffering.”</a:t>
            </a:r>
          </a:p>
        </p:txBody>
      </p:sp>
    </p:spTree>
    <p:extLst>
      <p:ext uri="{BB962C8B-B14F-4D97-AF65-F5344CB8AC3E}">
        <p14:creationId xmlns:p14="http://schemas.microsoft.com/office/powerpoint/2010/main" val="2918697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337929"/>
            <a:ext cx="8945217" cy="5386090"/>
          </a:xfrm>
          <a:prstGeom prst="rect">
            <a:avLst/>
          </a:prstGeom>
          <a:noFill/>
        </p:spPr>
        <p:txBody>
          <a:bodyPr wrap="square" rtlCol="0">
            <a:spAutoFit/>
          </a:bodyPr>
          <a:lstStyle/>
          <a:p>
            <a:pPr algn="ctr"/>
            <a:r>
              <a:rPr lang="en-US" sz="7200" b="1" dirty="0">
                <a:latin typeface="Bahnschrift Light Condensed" panose="020B0502040204020203" pitchFamily="34" charset="0"/>
              </a:rPr>
              <a:t>Matthew 8:5-10 NIV</a:t>
            </a:r>
          </a:p>
          <a:p>
            <a:pPr algn="ctr"/>
            <a:endParaRPr lang="en-US" sz="3200" dirty="0">
              <a:latin typeface="Bahnschrift Light Condensed" panose="020B0502040204020203" pitchFamily="34" charset="0"/>
            </a:endParaRPr>
          </a:p>
          <a:p>
            <a:r>
              <a:rPr lang="en-US" sz="4800" dirty="0">
                <a:latin typeface="Bahnschrift Light Condensed" panose="020B0502040204020203" pitchFamily="34" charset="0"/>
              </a:rPr>
              <a:t>Jesus said to him, “I will go and heal him.”  The centurion replied, “Lord, I do not deserve to have you come under my roof. But just say the word, and my servant will be</a:t>
            </a:r>
          </a:p>
        </p:txBody>
      </p:sp>
    </p:spTree>
    <p:extLst>
      <p:ext uri="{BB962C8B-B14F-4D97-AF65-F5344CB8AC3E}">
        <p14:creationId xmlns:p14="http://schemas.microsoft.com/office/powerpoint/2010/main" val="279692707"/>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2265</TotalTime>
  <Words>714</Words>
  <Application>Microsoft Macintosh PowerPoint</Application>
  <PresentationFormat>Widescreen</PresentationFormat>
  <Paragraphs>56</Paragraphs>
  <Slides>25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Bahnschrift Light Condensed</vt:lpstr>
      <vt:lpstr>Bahnschrift SemiBold</vt:lpstr>
      <vt:lpstr>Calibri</vt:lpstr>
      <vt:lpstr>Gill Sans MT</vt:lpstr>
      <vt:lpstr>Impact</vt:lpstr>
      <vt:lpstr>Badge</vt:lpstr>
      <vt:lpstr>Of Assets and Attitudes</vt:lpstr>
      <vt:lpstr>Question 1</vt:lpstr>
      <vt:lpstr>Question 2</vt:lpstr>
      <vt:lpstr>Question 3</vt:lpstr>
      <vt:lpstr>LEVEL ONE: Self-Interest</vt:lpstr>
      <vt:lpstr>PowerPoint Presentation</vt:lpstr>
      <vt:lpstr>LEVEL Two: Obedience</vt:lpstr>
      <vt:lpstr>PowerPoint Presentation</vt:lpstr>
      <vt:lpstr>PowerPoint Presentation</vt:lpstr>
      <vt:lpstr>PowerPoint Presentation</vt:lpstr>
      <vt:lpstr>PowerPoint Presentation</vt:lpstr>
      <vt:lpstr>LEVEL Three: BIBLICAL UNDERSTANDING</vt:lpstr>
      <vt:lpstr>PowerPoint Presentation</vt:lpstr>
      <vt:lpstr>PowerPoint Presentation</vt:lpstr>
      <vt:lpstr>PowerPoint Presentation</vt:lpstr>
      <vt:lpstr>PowerPoint Presentation</vt:lpstr>
      <vt:lpstr>PowerPoint Presentation</vt:lpstr>
      <vt:lpstr>LEVEL Four: Gratitude</vt:lpstr>
      <vt:lpstr>PowerPoint Presentation</vt:lpstr>
      <vt:lpstr>PowerPoint Presentation</vt:lpstr>
      <vt:lpstr>PowerPoint Presentation</vt:lpstr>
      <vt:lpstr>LEVEL Five: Sacrificial Love</vt:lpstr>
      <vt:lpstr>PowerPoint Presentation</vt:lpstr>
      <vt:lpstr>PowerPoint Presentation</vt:lpstr>
      <vt:lpstr>PowerPoint Presentation</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 Assets and Attitudes</dc:title>
  <dc:creator>Christian Brown</dc:creator>
  <cp:lastModifiedBy>Bonita Shields</cp:lastModifiedBy>
  <cp:revision>22</cp:revision>
  <dcterms:created xsi:type="dcterms:W3CDTF">2018-07-16T13:36:24Z</dcterms:created>
  <dcterms:modified xsi:type="dcterms:W3CDTF">2018-08-02T22:21:30Z</dcterms:modified>
</cp:coreProperties>
</file>